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1"/>
    <p:sldMasterId id="2147483709" r:id="rId2"/>
  </p:sldMasterIdLst>
  <p:notesMasterIdLst>
    <p:notesMasterId r:id="rId76"/>
  </p:notesMasterIdLst>
  <p:handoutMasterIdLst>
    <p:handoutMasterId r:id="rId77"/>
  </p:handoutMasterIdLst>
  <p:sldIdLst>
    <p:sldId id="256" r:id="rId3"/>
    <p:sldId id="306" r:id="rId4"/>
    <p:sldId id="258" r:id="rId5"/>
    <p:sldId id="339" r:id="rId6"/>
    <p:sldId id="350" r:id="rId7"/>
    <p:sldId id="342" r:id="rId8"/>
    <p:sldId id="402" r:id="rId9"/>
    <p:sldId id="403" r:id="rId10"/>
    <p:sldId id="399" r:id="rId11"/>
    <p:sldId id="405" r:id="rId12"/>
    <p:sldId id="404" r:id="rId13"/>
    <p:sldId id="406" r:id="rId14"/>
    <p:sldId id="345" r:id="rId15"/>
    <p:sldId id="334" r:id="rId16"/>
    <p:sldId id="338" r:id="rId17"/>
    <p:sldId id="344" r:id="rId18"/>
    <p:sldId id="341" r:id="rId19"/>
    <p:sldId id="346" r:id="rId20"/>
    <p:sldId id="347" r:id="rId21"/>
    <p:sldId id="348" r:id="rId22"/>
    <p:sldId id="349" r:id="rId23"/>
    <p:sldId id="351" r:id="rId24"/>
    <p:sldId id="343" r:id="rId25"/>
    <p:sldId id="400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70" r:id="rId44"/>
    <p:sldId id="371" r:id="rId45"/>
    <p:sldId id="372" r:id="rId46"/>
    <p:sldId id="401" r:id="rId47"/>
    <p:sldId id="373" r:id="rId48"/>
    <p:sldId id="374" r:id="rId49"/>
    <p:sldId id="375" r:id="rId50"/>
    <p:sldId id="376" r:id="rId51"/>
    <p:sldId id="377" r:id="rId52"/>
    <p:sldId id="378" r:id="rId53"/>
    <p:sldId id="379" r:id="rId54"/>
    <p:sldId id="380" r:id="rId55"/>
    <p:sldId id="389" r:id="rId56"/>
    <p:sldId id="337" r:id="rId57"/>
    <p:sldId id="381" r:id="rId58"/>
    <p:sldId id="383" r:id="rId59"/>
    <p:sldId id="390" r:id="rId60"/>
    <p:sldId id="388" r:id="rId61"/>
    <p:sldId id="382" r:id="rId62"/>
    <p:sldId id="391" r:id="rId63"/>
    <p:sldId id="340" r:id="rId64"/>
    <p:sldId id="385" r:id="rId65"/>
    <p:sldId id="384" r:id="rId66"/>
    <p:sldId id="393" r:id="rId67"/>
    <p:sldId id="394" r:id="rId68"/>
    <p:sldId id="395" r:id="rId69"/>
    <p:sldId id="386" r:id="rId70"/>
    <p:sldId id="397" r:id="rId71"/>
    <p:sldId id="387" r:id="rId72"/>
    <p:sldId id="398" r:id="rId73"/>
    <p:sldId id="305" r:id="rId74"/>
    <p:sldId id="317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AFAA-0568-416E-9C60-7465667FE499}" type="datetimeFigureOut">
              <a:rPr lang="ru-RU" smtClean="0"/>
              <a:t>04.03.2020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A1842-965F-4580-8F4A-88750E1361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292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DBAD8-84C3-4BF1-975A-9C555913CA3B}" type="datetimeFigureOut">
              <a:rPr lang="ru-RU" smtClean="0"/>
              <a:t>04.03.2020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65E14-17E5-4867-ADAD-6405457EAB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6914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538B6-79FA-4D7F-9F27-6C50CB5B2EA4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>
            <a:lvl1pPr>
              <a:defRPr sz="2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53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36BA-141F-483E-A92F-B8E42509EAAA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1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EB5E-908C-4240-BA43-25372CC5B984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3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A523-C300-408D-91CB-3BD640447FA1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50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342FA-BFDD-4616-850D-FC6F3855A262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01268" y="6386041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813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4DE4C-F374-4CBD-B6A2-D2EA56BC83E9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17743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40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E42FC-0706-4590-B347-A5D7C11EAF8A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60079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6FF9F0C5-380F-41C2-899A-BAC0F0927E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379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7B0E-747D-4A91-895F-589106A7AAAF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317743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90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1A0E-9023-46EA-AF15-DC231C211C09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51841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35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DC78-3572-4DFE-983A-8F1A930DBB81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9506" y="6369565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74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4BA3-5531-47A9-B107-9B15C9939030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5981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366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48BC-4127-4A4D-808F-75067438C071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253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E8A9-7B75-4208-A1FB-0D56EABF04DC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68317" y="6353089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772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CF91-6107-4F86-887E-94165D356371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01267" y="6394278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89333C77-0158-454C-844F-B7AB9BD7DA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15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646D-13E1-45B3-A1DD-264A39A8488F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17743" y="6377803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298EC-17EF-421C-81A5-A66B9547A1D6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31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FEC1-4EDC-4001-86BB-D9566DC979A0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27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317C-BABD-48B5-A0F7-EB1EADDA384A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1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ADABB-6D73-438F-ACC7-384CCF408682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62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B90A-3877-4F4E-A552-1EDC004EB84C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0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3D8B3-3480-4517-8CBB-A5480A2CE1F1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62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3DE13-1DAE-4765-B243-D718EE9587AD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80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8815A1D-85D4-40D4-89F6-5E6A04C78DD3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831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8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FB4EA04-2EA8-4997-9080-443195CAF33A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5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hyperlink" Target="https://www.grpc.i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github.com/OpenFeign/feign" TargetMode="Externa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spring.io/projects/spring-cloud-config" TargetMode="External"/><Relationship Id="rId4" Type="http://schemas.openxmlformats.org/officeDocument/2006/relationships/hyperlink" Target="https://github.com/OpenFeign/feign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spring.io/projects/spring-cloud-config" TargetMode="External"/><Relationship Id="rId4" Type="http://schemas.openxmlformats.org/officeDocument/2006/relationships/hyperlink" Target="https://github.com/OpenFeign/feign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4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8.png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cloud.spring.io/spring-cloud-netflix/multi/multi__router_and_filter_zuul.html" TargetMode="External"/><Relationship Id="rId4" Type="http://schemas.openxmlformats.org/officeDocument/2006/relationships/hyperlink" Target="https://github.com/OpenFeign/feig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7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9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4.png"/><Relationship Id="rId2" Type="http://schemas.openxmlformats.org/officeDocument/2006/relationships/image" Target="../media/image1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9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https://martinfowler.com/bliki/CircuitBreaker.html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1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54.png"/><Relationship Id="rId2" Type="http://schemas.openxmlformats.org/officeDocument/2006/relationships/image" Target="../media/image1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9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zipkin.apache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1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54.png"/><Relationship Id="rId2" Type="http://schemas.openxmlformats.org/officeDocument/2006/relationships/image" Target="../media/image1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9.png"/><Relationship Id="rId10" Type="http://schemas.openxmlformats.org/officeDocument/2006/relationships/image" Target="../media/image33.png"/><Relationship Id="rId19" Type="http://schemas.openxmlformats.org/officeDocument/2006/relationships/image" Target="../media/image44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hyperlink" Target="https://www.elastic.co/elk-stack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1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54.png"/><Relationship Id="rId2" Type="http://schemas.openxmlformats.org/officeDocument/2006/relationships/image" Target="../media/image17.png"/><Relationship Id="rId16" Type="http://schemas.openxmlformats.org/officeDocument/2006/relationships/image" Target="../media/image5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9.png"/><Relationship Id="rId10" Type="http://schemas.openxmlformats.org/officeDocument/2006/relationships/image" Target="../media/image33.png"/><Relationship Id="rId19" Type="http://schemas.openxmlformats.org/officeDocument/2006/relationships/image" Target="../media/image5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auth.net/2/" TargetMode="External"/><Relationship Id="rId5" Type="http://schemas.openxmlformats.org/officeDocument/2006/relationships/image" Target="../media/image61.png"/><Relationship Id="rId4" Type="http://schemas.openxmlformats.org/officeDocument/2006/relationships/hyperlink" Target="https://tools.ietf.org/html/rfc7519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18" Type="http://schemas.openxmlformats.org/officeDocument/2006/relationships/image" Target="../media/image56.png"/><Relationship Id="rId3" Type="http://schemas.openxmlformats.org/officeDocument/2006/relationships/image" Target="../media/image3.png"/><Relationship Id="rId21" Type="http://schemas.openxmlformats.org/officeDocument/2006/relationships/image" Target="../media/image6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54.png"/><Relationship Id="rId2" Type="http://schemas.openxmlformats.org/officeDocument/2006/relationships/image" Target="../media/image17.png"/><Relationship Id="rId16" Type="http://schemas.openxmlformats.org/officeDocument/2006/relationships/image" Target="../media/image5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9.png"/><Relationship Id="rId10" Type="http://schemas.openxmlformats.org/officeDocument/2006/relationships/image" Target="../media/image33.png"/><Relationship Id="rId19" Type="http://schemas.openxmlformats.org/officeDocument/2006/relationships/image" Target="../media/image5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18" Type="http://schemas.openxmlformats.org/officeDocument/2006/relationships/image" Target="../media/image56.png"/><Relationship Id="rId3" Type="http://schemas.openxmlformats.org/officeDocument/2006/relationships/image" Target="../media/image3.png"/><Relationship Id="rId21" Type="http://schemas.openxmlformats.org/officeDocument/2006/relationships/image" Target="../media/image6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54.png"/><Relationship Id="rId2" Type="http://schemas.openxmlformats.org/officeDocument/2006/relationships/image" Target="../media/image17.png"/><Relationship Id="rId16" Type="http://schemas.openxmlformats.org/officeDocument/2006/relationships/image" Target="../media/image5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9.png"/><Relationship Id="rId10" Type="http://schemas.openxmlformats.org/officeDocument/2006/relationships/image" Target="../media/image33.png"/><Relationship Id="rId19" Type="http://schemas.openxmlformats.org/officeDocument/2006/relationships/image" Target="../media/image5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7.png"/><Relationship Id="rId22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18" Type="http://schemas.openxmlformats.org/officeDocument/2006/relationships/image" Target="../media/image56.png"/><Relationship Id="rId3" Type="http://schemas.openxmlformats.org/officeDocument/2006/relationships/image" Target="../media/image3.png"/><Relationship Id="rId21" Type="http://schemas.openxmlformats.org/officeDocument/2006/relationships/image" Target="../media/image6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54.png"/><Relationship Id="rId2" Type="http://schemas.openxmlformats.org/officeDocument/2006/relationships/image" Target="../media/image17.png"/><Relationship Id="rId16" Type="http://schemas.openxmlformats.org/officeDocument/2006/relationships/image" Target="../media/image5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9.png"/><Relationship Id="rId23" Type="http://schemas.openxmlformats.org/officeDocument/2006/relationships/image" Target="../media/image65.png"/><Relationship Id="rId10" Type="http://schemas.openxmlformats.org/officeDocument/2006/relationships/image" Target="../media/image33.png"/><Relationship Id="rId19" Type="http://schemas.openxmlformats.org/officeDocument/2006/relationships/image" Target="../media/image5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7.png"/><Relationship Id="rId22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spring.io/spring-cloud-netflix/single/spring-cloud-netflix.html" TargetMode="External"/><Relationship Id="rId7" Type="http://schemas.openxmlformats.org/officeDocument/2006/relationships/image" Target="../media/image66.png"/><Relationship Id="rId2" Type="http://schemas.openxmlformats.org/officeDocument/2006/relationships/hyperlink" Target="https://cloud.spring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ozon.ru/context/detail/id/146748538/?gclid=EAIaIQobChMIgp6w0Iup4gIVCKqaCh0XPghVEAYYASABEgKay_D_BwE" TargetMode="External"/><Relationship Id="rId4" Type="http://schemas.openxmlformats.org/officeDocument/2006/relationships/hyperlink" Target="https://github.com/Netflix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18" Type="http://schemas.openxmlformats.org/officeDocument/2006/relationships/image" Target="../media/image56.png"/><Relationship Id="rId3" Type="http://schemas.openxmlformats.org/officeDocument/2006/relationships/image" Target="../media/image3.png"/><Relationship Id="rId21" Type="http://schemas.openxmlformats.org/officeDocument/2006/relationships/image" Target="../media/image6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54.png"/><Relationship Id="rId2" Type="http://schemas.openxmlformats.org/officeDocument/2006/relationships/image" Target="../media/image17.png"/><Relationship Id="rId16" Type="http://schemas.openxmlformats.org/officeDocument/2006/relationships/image" Target="../media/image5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9.png"/><Relationship Id="rId10" Type="http://schemas.openxmlformats.org/officeDocument/2006/relationships/image" Target="../media/image33.png"/><Relationship Id="rId19" Type="http://schemas.openxmlformats.org/officeDocument/2006/relationships/image" Target="../media/image5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7.png"/><Relationship Id="rId22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63.png"/><Relationship Id="rId5" Type="http://schemas.openxmlformats.org/officeDocument/2006/relationships/image" Target="../media/image49.png"/><Relationship Id="rId10" Type="http://schemas.openxmlformats.org/officeDocument/2006/relationships/image" Target="../media/image58.png"/><Relationship Id="rId4" Type="http://schemas.openxmlformats.org/officeDocument/2006/relationships/image" Target="../media/image47.png"/><Relationship Id="rId9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8457"/>
            <a:ext cx="12192000" cy="29900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177934"/>
            <a:ext cx="12192000" cy="162098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Go</a:t>
            </a:r>
            <a:r>
              <a:rPr lang="en-US" b="1" dirty="0">
                <a:solidFill>
                  <a:schemeClr val="bg1"/>
                </a:solidFill>
              </a:rPr>
              <a:t>, principle of greatest astonishment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003" y="156350"/>
            <a:ext cx="3515216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1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97479" y="997161"/>
            <a:ext cx="8414037" cy="5259030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Процедурный</a:t>
            </a:r>
            <a:r>
              <a:rPr lang="ru-RU" sz="5000" b="1" dirty="0"/>
              <a:t>, </a:t>
            </a:r>
            <a:r>
              <a:rPr lang="ru-RU" sz="5000" b="1" dirty="0" smtClean="0"/>
              <a:t>но</a:t>
            </a:r>
            <a:endParaRPr lang="en-US" sz="5000" b="1" dirty="0" smtClean="0"/>
          </a:p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 </a:t>
            </a:r>
            <a:r>
              <a:rPr lang="ru-RU" sz="5000" b="1" dirty="0"/>
              <a:t>с поддержкой </a:t>
            </a:r>
            <a:r>
              <a:rPr lang="ru-RU" sz="5000" b="1" dirty="0" smtClean="0"/>
              <a:t>интерфейсов,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5000" b="1" dirty="0"/>
              <a:t>Reflection </a:t>
            </a:r>
            <a:r>
              <a:rPr lang="ru-RU" sz="5000" b="1" dirty="0"/>
              <a:t>и </a:t>
            </a:r>
            <a:r>
              <a:rPr lang="ru-RU" sz="5000" b="1" dirty="0" smtClean="0"/>
              <a:t>аннотациями</a:t>
            </a:r>
            <a:endParaRPr lang="ru-RU" sz="5000" b="1" dirty="0"/>
          </a:p>
          <a:p>
            <a:pPr marL="0" indent="0" algn="ctr">
              <a:lnSpc>
                <a:spcPct val="200000"/>
              </a:lnSpc>
              <a:buNone/>
            </a:pPr>
            <a:endParaRPr lang="ru-RU" sz="5000" b="1" dirty="0" smtClean="0"/>
          </a:p>
          <a:p>
            <a:pPr marL="0" indent="0" algn="ctr">
              <a:lnSpc>
                <a:spcPct val="200000"/>
              </a:lnSpc>
              <a:buNone/>
            </a:pP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0" y="997161"/>
            <a:ext cx="1669710" cy="1669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70" y="2521976"/>
            <a:ext cx="2394930" cy="2186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60" y="4392003"/>
            <a:ext cx="2571750" cy="231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6649" y="2465159"/>
            <a:ext cx="8515351" cy="24116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3200" b="1" dirty="0" smtClean="0"/>
              <a:t>неименованные функции</a:t>
            </a:r>
          </a:p>
          <a:p>
            <a:pPr>
              <a:lnSpc>
                <a:spcPct val="100000"/>
              </a:lnSpc>
            </a:pPr>
            <a:r>
              <a:rPr lang="ru-RU" sz="3200" b="1" dirty="0" smtClean="0"/>
              <a:t>замыкания</a:t>
            </a:r>
          </a:p>
          <a:p>
            <a:pPr>
              <a:lnSpc>
                <a:spcPct val="100000"/>
              </a:lnSpc>
            </a:pPr>
            <a:r>
              <a:rPr lang="ru-RU" sz="3200" b="1" dirty="0" smtClean="0"/>
              <a:t>передача </a:t>
            </a:r>
            <a:r>
              <a:rPr lang="ru-RU" sz="3200" b="1" dirty="0"/>
              <a:t>функций в параметрах и возврат функциональных </a:t>
            </a:r>
            <a:r>
              <a:rPr lang="ru-RU" sz="3200" b="1" dirty="0" smtClean="0"/>
              <a:t>значений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7" y="2026475"/>
            <a:ext cx="3589618" cy="3440875"/>
          </a:xfrm>
          <a:prstGeom prst="rect">
            <a:avLst/>
          </a:prstGeom>
        </p:spPr>
      </p:pic>
      <p:sp>
        <p:nvSpPr>
          <p:cNvPr id="14" name="Объект 2"/>
          <p:cNvSpPr txBox="1">
            <a:spLocks/>
          </p:cNvSpPr>
          <p:nvPr/>
        </p:nvSpPr>
        <p:spPr>
          <a:xfrm>
            <a:off x="299237" y="1436604"/>
            <a:ext cx="11572875" cy="839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 2" pitchFamily="18" charset="2"/>
              <a:buNone/>
            </a:pPr>
            <a:r>
              <a:rPr lang="ru-RU" sz="3200" b="1" dirty="0" smtClean="0"/>
              <a:t>Поддерживает средства функционального программирования</a:t>
            </a:r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55310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4714875" y="2866610"/>
            <a:ext cx="7096616" cy="2048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 2" pitchFamily="18" charset="2"/>
              <a:buNone/>
            </a:pPr>
            <a:r>
              <a:rPr lang="ru-RU" sz="3200" b="1" dirty="0" smtClean="0"/>
              <a:t>Поддерживает </a:t>
            </a:r>
            <a:r>
              <a:rPr lang="ru-RU" sz="3200" b="1" dirty="0" err="1" smtClean="0"/>
              <a:t>многопоточность</a:t>
            </a:r>
            <a:r>
              <a:rPr lang="ru-RU" sz="3200" b="1" dirty="0" smtClean="0"/>
              <a:t>, средства которой встроены в язык</a:t>
            </a:r>
            <a:endParaRPr lang="en-US" sz="32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2514185"/>
            <a:ext cx="4473094" cy="22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7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Чего нет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9" y="1073361"/>
            <a:ext cx="2570131" cy="1098022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325469" y="2574527"/>
            <a:ext cx="11133106" cy="3969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4000" b="1" dirty="0" smtClean="0"/>
              <a:t>Обработки исключений</a:t>
            </a:r>
          </a:p>
          <a:p>
            <a:pPr>
              <a:lnSpc>
                <a:spcPct val="100000"/>
              </a:lnSpc>
            </a:pPr>
            <a:r>
              <a:rPr lang="ru-RU" sz="4000" b="1" dirty="0" smtClean="0"/>
              <a:t>Наследования реализации(с оговорками)</a:t>
            </a:r>
          </a:p>
          <a:p>
            <a:pPr>
              <a:lnSpc>
                <a:spcPct val="100000"/>
              </a:lnSpc>
            </a:pPr>
            <a:r>
              <a:rPr lang="ru-RU" sz="4000" b="1" dirty="0" smtClean="0"/>
              <a:t>Обобщенного программирования(опять же с оговорками)</a:t>
            </a:r>
          </a:p>
        </p:txBody>
      </p:sp>
    </p:spTree>
    <p:extLst>
      <p:ext uri="{BB962C8B-B14F-4D97-AF65-F5344CB8AC3E}">
        <p14:creationId xmlns:p14="http://schemas.microsoft.com/office/powerpoint/2010/main" val="312197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4400" b="1" dirty="0" smtClean="0"/>
              <a:t>Легкий способ бросить </a:t>
            </a:r>
            <a:r>
              <a:rPr lang="ru-RU" sz="4400" b="1" dirty="0" smtClean="0"/>
              <a:t>в</a:t>
            </a:r>
            <a:r>
              <a:rPr lang="en-US" sz="4400" b="1" dirty="0" smtClean="0"/>
              <a:t> </a:t>
            </a:r>
            <a:r>
              <a:rPr lang="ru-RU" sz="4400" b="1" dirty="0" smtClean="0"/>
              <a:t>самом </a:t>
            </a:r>
            <a:r>
              <a:rPr lang="ru-RU" sz="4400" b="1" dirty="0" smtClean="0"/>
              <a:t>начале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668" y="2696477"/>
            <a:ext cx="2114845" cy="21624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Требования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281" y="2715530"/>
            <a:ext cx="2143424" cy="2143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411" y="2919368"/>
            <a:ext cx="2448267" cy="186716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2934393" y="3956857"/>
            <a:ext cx="1584000" cy="0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003011" y="3956857"/>
            <a:ext cx="1584000" cy="0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36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57427" y="1676031"/>
            <a:ext cx="10215737" cy="3653351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Можно ли в данном случае использовать монолит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Процессы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389" y="1301967"/>
            <a:ext cx="1080000" cy="1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086" y="5289557"/>
            <a:ext cx="944082" cy="720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109" y="3593127"/>
            <a:ext cx="720000" cy="7200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4109" y="5276350"/>
            <a:ext cx="1080000" cy="10800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964969" y="448517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6065" y="2402858"/>
            <a:ext cx="1556082" cy="316666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1253" y="1401864"/>
            <a:ext cx="1054884" cy="10800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465" y="3405175"/>
            <a:ext cx="1080000" cy="10800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3264" y="1322858"/>
            <a:ext cx="1080000" cy="108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40391" y="1293864"/>
            <a:ext cx="1210206" cy="11880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9196743" y="1887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56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Представим в виде сервисов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6065" y="2402858"/>
            <a:ext cx="1556082" cy="3166669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196743" y="1862858"/>
            <a:ext cx="1083330" cy="250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1336803"/>
            <a:ext cx="1190683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3" y="1336803"/>
            <a:ext cx="1190683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73" y="3405175"/>
            <a:ext cx="119068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5" y="1322858"/>
            <a:ext cx="119068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974" y="1336803"/>
            <a:ext cx="1190683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3405175"/>
            <a:ext cx="1190683" cy="108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5389251"/>
            <a:ext cx="1190683" cy="10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49" y="5323026"/>
            <a:ext cx="1190683" cy="1080000"/>
          </a:xfrm>
          <a:prstGeom prst="rect">
            <a:avLst/>
          </a:prstGeom>
        </p:spPr>
      </p:pic>
      <p:cxnSp>
        <p:nvCxnSpPr>
          <p:cNvPr id="25" name="Straight Arrow Connector 11"/>
          <p:cNvCxnSpPr/>
          <p:nvPr/>
        </p:nvCxnSpPr>
        <p:spPr>
          <a:xfrm>
            <a:off x="2994232" y="4490798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54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55509" y="2200338"/>
            <a:ext cx="10446964" cy="3618571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Сколько будет нужно экземпляров каких-либо хранилищ данных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34695" y="215744"/>
            <a:ext cx="8596668" cy="465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’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б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3" y="2261418"/>
            <a:ext cx="2464979" cy="254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13917" y="3074153"/>
            <a:ext cx="7860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</a:t>
            </a:r>
            <a:r>
              <a:rPr lang="ru-RU" sz="2000" dirty="0" smtClean="0"/>
              <a:t>кончил </a:t>
            </a:r>
            <a:r>
              <a:rPr lang="ru-RU" sz="2000" dirty="0" err="1" smtClean="0"/>
              <a:t>ИрГУПС</a:t>
            </a:r>
            <a:r>
              <a:rPr lang="ru-RU" sz="2000" dirty="0" smtClean="0"/>
              <a:t> в 2003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Занимался разработкой и внедрением решений для бизнеса с 2006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11 </a:t>
            </a:r>
            <a:r>
              <a:rPr lang="ru-RU" sz="2000" dirty="0"/>
              <a:t>лет разработчик </a:t>
            </a:r>
            <a:r>
              <a:rPr lang="ru-RU" sz="2000" dirty="0" err="1" smtClean="0"/>
              <a:t>Java</a:t>
            </a:r>
            <a:r>
              <a:rPr lang="ru-RU" sz="2000" dirty="0" smtClean="0"/>
              <a:t> </a:t>
            </a:r>
            <a:r>
              <a:rPr lang="ru-RU" sz="2000" dirty="0" err="1" smtClean="0"/>
              <a:t>Enterprise</a:t>
            </a:r>
            <a:r>
              <a:rPr lang="ru-RU" sz="2000" dirty="0" smtClean="0"/>
              <a:t> приложений</a:t>
            </a:r>
            <a:endParaRPr lang="ru-RU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534149" y="4974304"/>
            <a:ext cx="2710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/>
              <a:t>Гуменюк</a:t>
            </a:r>
            <a:r>
              <a:rPr lang="ru-RU" b="1" dirty="0"/>
              <a:t> Алексей</a:t>
            </a:r>
          </a:p>
          <a:p>
            <a:pPr algn="ctr"/>
            <a:r>
              <a:rPr lang="ru-RU" dirty="0" smtClean="0"/>
              <a:t>эксперт</a:t>
            </a:r>
          </a:p>
          <a:p>
            <a:pPr algn="ctr"/>
            <a:r>
              <a:rPr lang="ru-RU" dirty="0" smtClean="0"/>
              <a:t>компании  </a:t>
            </a:r>
            <a:r>
              <a:rPr lang="ru-RU" dirty="0" err="1" smtClean="0"/>
              <a:t>Крок</a:t>
            </a:r>
            <a:endParaRPr lang="ru-RU" dirty="0" smtClean="0"/>
          </a:p>
          <a:p>
            <a:pPr algn="ctr"/>
            <a:r>
              <a:rPr lang="en-US" dirty="0" smtClean="0"/>
              <a:t>agumenyuk@croc.ru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72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Представим в виде сервисов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22036" y="2554015"/>
            <a:ext cx="1450111" cy="3015513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196743" y="1862858"/>
            <a:ext cx="1083330" cy="250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1336803"/>
            <a:ext cx="1190683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3" y="1336803"/>
            <a:ext cx="1190683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73" y="3405175"/>
            <a:ext cx="119068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5" y="1322858"/>
            <a:ext cx="119068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546" y="1328306"/>
            <a:ext cx="1190683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3405175"/>
            <a:ext cx="1190683" cy="108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5269183"/>
            <a:ext cx="1190683" cy="10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49" y="5323026"/>
            <a:ext cx="1190683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065157"/>
            <a:ext cx="720000" cy="72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2065694"/>
            <a:ext cx="720000" cy="7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688" y="2073968"/>
            <a:ext cx="720000" cy="72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664" y="2063127"/>
            <a:ext cx="720000" cy="72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4042883"/>
            <a:ext cx="720000" cy="72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99" y="5949317"/>
            <a:ext cx="720000" cy="72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11" y="5949317"/>
            <a:ext cx="720000" cy="72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48" y="4085728"/>
            <a:ext cx="720000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>
            <a:off x="2969293" y="4429396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4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4024" y="2584009"/>
            <a:ext cx="10446964" cy="2085335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Что дальше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1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632" y="1144768"/>
            <a:ext cx="2114845" cy="21624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Детализируем </a:t>
            </a:r>
            <a:r>
              <a:rPr lang="ru-RU" sz="5400" b="1" dirty="0">
                <a:solidFill>
                  <a:schemeClr val="bg1"/>
                </a:solidFill>
                <a:latin typeface="+mn-lt"/>
              </a:rPr>
              <a:t>т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ребования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483" y="4073913"/>
            <a:ext cx="2448267" cy="186716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2789382" y="2142836"/>
            <a:ext cx="1579418" cy="9237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676987" y="2142836"/>
            <a:ext cx="2060613" cy="1625600"/>
          </a:xfrm>
          <a:prstGeom prst="straightConnector1">
            <a:avLst/>
          </a:prstGeom>
          <a:ln w="9842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9433" y="3302858"/>
            <a:ext cx="1456167" cy="125066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512" y="4324003"/>
            <a:ext cx="1800000" cy="180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992051"/>
            <a:ext cx="2143424" cy="2143424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6850788" y="5152796"/>
            <a:ext cx="1579418" cy="9237"/>
          </a:xfrm>
          <a:prstGeom prst="straightConnector1">
            <a:avLst/>
          </a:prstGeom>
          <a:ln w="984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07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0854" y="1304411"/>
            <a:ext cx="10843491" cy="5234501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В каком случае нам нужно синхронный запрос, а в каком асинхронный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3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Представим в виде сервисов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22036" y="2554015"/>
            <a:ext cx="1450111" cy="3015513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196743" y="1862858"/>
            <a:ext cx="1083330" cy="250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1336803"/>
            <a:ext cx="1190683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3" y="1336803"/>
            <a:ext cx="1190683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73" y="3405175"/>
            <a:ext cx="119068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5" y="1322858"/>
            <a:ext cx="119068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546" y="1328306"/>
            <a:ext cx="1190683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3405175"/>
            <a:ext cx="1190683" cy="108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5269183"/>
            <a:ext cx="1190683" cy="10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49" y="5323026"/>
            <a:ext cx="1190683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065157"/>
            <a:ext cx="720000" cy="72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2065694"/>
            <a:ext cx="720000" cy="7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688" y="2073968"/>
            <a:ext cx="720000" cy="72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664" y="2063127"/>
            <a:ext cx="720000" cy="72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4042883"/>
            <a:ext cx="720000" cy="72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99" y="5949317"/>
            <a:ext cx="720000" cy="72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11" y="5949317"/>
            <a:ext cx="720000" cy="72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48" y="4085728"/>
            <a:ext cx="720000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>
            <a:off x="2969293" y="4429396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06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n-lt"/>
              </a:rPr>
              <a:t>The Blue a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nd the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Gray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22036" y="2554015"/>
            <a:ext cx="1450111" cy="3015513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196743" y="1862858"/>
            <a:ext cx="1083330" cy="25006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1336803"/>
            <a:ext cx="1190683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3" y="1336803"/>
            <a:ext cx="1190683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73" y="3405175"/>
            <a:ext cx="119068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5" y="1322858"/>
            <a:ext cx="119068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546" y="1328306"/>
            <a:ext cx="1190683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3405175"/>
            <a:ext cx="1190683" cy="108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5269183"/>
            <a:ext cx="1190683" cy="10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49" y="5323026"/>
            <a:ext cx="1190683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065157"/>
            <a:ext cx="720000" cy="72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2065694"/>
            <a:ext cx="720000" cy="7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688" y="2073968"/>
            <a:ext cx="720000" cy="72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664" y="2063127"/>
            <a:ext cx="720000" cy="72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4042883"/>
            <a:ext cx="720000" cy="72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99" y="5949317"/>
            <a:ext cx="720000" cy="72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11" y="5949317"/>
            <a:ext cx="720000" cy="72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48" y="4085728"/>
            <a:ext cx="720000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>
            <a:off x="2985919" y="4436955"/>
            <a:ext cx="0" cy="832228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01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4416" y="1314932"/>
            <a:ext cx="10446964" cy="4454100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Что будем использовать для синхронного и асинхронного взаимодействия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2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Синхронное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45" y="1644923"/>
            <a:ext cx="1588965" cy="1080000"/>
          </a:xfrm>
        </p:spPr>
      </p:pic>
      <p:sp>
        <p:nvSpPr>
          <p:cNvPr id="11" name="TextBox 10"/>
          <p:cNvSpPr txBox="1"/>
          <p:nvPr/>
        </p:nvSpPr>
        <p:spPr>
          <a:xfrm>
            <a:off x="3639127" y="19770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REST + Feign - </a:t>
            </a:r>
            <a:r>
              <a:rPr lang="ru-RU" dirty="0" smtClean="0"/>
              <a:t>декларативный </a:t>
            </a:r>
            <a:r>
              <a:rPr lang="en-US" dirty="0" smtClean="0"/>
              <a:t>http-</a:t>
            </a:r>
            <a:r>
              <a:rPr lang="ru-RU" dirty="0" smtClean="0"/>
              <a:t>клиент</a:t>
            </a:r>
            <a:r>
              <a:rPr lang="ru-RU" dirty="0" smtClean="0">
                <a:hlinkClick r:id="rId5"/>
              </a:rPr>
              <a:t>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://github.com/OpenFeign/feign</a:t>
            </a:r>
            <a:endParaRPr lang="ru-R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45" y="3509464"/>
            <a:ext cx="1615437" cy="64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39127" y="36573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gRPC</a:t>
            </a:r>
            <a:r>
              <a:rPr lang="en-US" dirty="0" smtClean="0"/>
              <a:t> – HTTP/2</a:t>
            </a:r>
            <a:r>
              <a:rPr lang="ru-RU" dirty="0" smtClean="0"/>
              <a:t> + </a:t>
            </a:r>
            <a:r>
              <a:rPr lang="en-US" dirty="0" err="1" smtClean="0"/>
              <a:t>protobuf</a:t>
            </a:r>
            <a:r>
              <a:rPr lang="ru-RU" dirty="0" smtClean="0">
                <a:hlinkClick r:id="rId5"/>
              </a:rPr>
              <a:t> </a:t>
            </a:r>
            <a:r>
              <a:rPr lang="ru-RU" dirty="0" smtClean="0"/>
              <a:t>+ </a:t>
            </a:r>
            <a:r>
              <a:rPr lang="en-US" dirty="0"/>
              <a:t>SSL/TLS, OAuth 2.0</a:t>
            </a:r>
            <a:r>
              <a:rPr lang="ru-RU" dirty="0" smtClean="0"/>
              <a:t>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://www.grpc.io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63" y="4582258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39127" y="511759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Что-то экзотическое либо свое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7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Асинхронное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9127" y="19770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AMQP - </a:t>
            </a:r>
            <a:r>
              <a:rPr lang="en-US" dirty="0" err="1" smtClean="0"/>
              <a:t>RabbitMQ</a:t>
            </a:r>
            <a:r>
              <a:rPr lang="en-US" dirty="0" smtClean="0"/>
              <a:t>, </a:t>
            </a:r>
            <a:r>
              <a:rPr lang="en-US" dirty="0" err="1" smtClean="0"/>
              <a:t>ActiveMQ</a:t>
            </a:r>
            <a:r>
              <a:rPr lang="en-US" dirty="0" smtClean="0"/>
              <a:t>, </a:t>
            </a:r>
            <a:r>
              <a:rPr lang="en-US" dirty="0" err="1" smtClean="0"/>
              <a:t>xxxxxxxMQ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639127" y="3657302"/>
            <a:ext cx="780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Брокер сообщений, распределенный кэш и т.д. – </a:t>
            </a:r>
            <a:r>
              <a:rPr lang="en-US" dirty="0" smtClean="0"/>
              <a:t>Apache Kafka, Apache Ignite, </a:t>
            </a:r>
            <a:r>
              <a:rPr lang="en-US" dirty="0" err="1" smtClean="0"/>
              <a:t>Hazelcast</a:t>
            </a:r>
            <a:r>
              <a:rPr lang="ru-RU" dirty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39126" y="5354719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Использовать </a:t>
            </a:r>
            <a:r>
              <a:rPr lang="en-US" dirty="0" smtClean="0"/>
              <a:t>SQL</a:t>
            </a:r>
            <a:r>
              <a:rPr lang="ru-RU" dirty="0" smtClean="0"/>
              <a:t> либо </a:t>
            </a:r>
            <a:r>
              <a:rPr lang="en-US" dirty="0" smtClean="0"/>
              <a:t>NoSQL </a:t>
            </a:r>
            <a:r>
              <a:rPr lang="ru-RU" dirty="0" smtClean="0"/>
              <a:t>хранилище</a:t>
            </a:r>
            <a:endParaRPr lang="ru-R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363" y="1621668"/>
            <a:ext cx="1080000" cy="10800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35" y="3301968"/>
            <a:ext cx="1080000" cy="108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35" y="4999385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0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Плюс сервер асинхронных сообщений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3279145" y="5649557"/>
            <a:ext cx="1616128" cy="346793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993256" y="3861710"/>
            <a:ext cx="929071" cy="57745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993256" y="1814558"/>
            <a:ext cx="21275" cy="112928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 flipV="1">
            <a:off x="6024201" y="1736083"/>
            <a:ext cx="1537972" cy="1146752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8515927" y="1814558"/>
            <a:ext cx="1458935" cy="114107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8225054" y="4886288"/>
            <a:ext cx="621014" cy="24658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994333" y="5822953"/>
            <a:ext cx="1567840" cy="33449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147" y="956083"/>
            <a:ext cx="682465" cy="720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23" y="4272536"/>
            <a:ext cx="682465" cy="720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776" y="5826670"/>
            <a:ext cx="682465" cy="720000"/>
          </a:xfrm>
          <a:prstGeom prst="rect">
            <a:avLst/>
          </a:prstGeom>
        </p:spPr>
      </p:pic>
      <p:cxnSp>
        <p:nvCxnSpPr>
          <p:cNvPr id="38" name="Straight Arrow Connector 11"/>
          <p:cNvCxnSpPr/>
          <p:nvPr/>
        </p:nvCxnSpPr>
        <p:spPr>
          <a:xfrm>
            <a:off x="2804532" y="4964796"/>
            <a:ext cx="2090741" cy="88936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75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006" y="1070797"/>
            <a:ext cx="8268393" cy="5554447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dirty="0"/>
              <a:t>Ч</a:t>
            </a:r>
            <a:r>
              <a:rPr lang="ru-RU" sz="2400" b="1" dirty="0" smtClean="0"/>
              <a:t>то </a:t>
            </a:r>
            <a:r>
              <a:rPr lang="ru-RU" sz="2400" b="1" dirty="0"/>
              <a:t>такое </a:t>
            </a:r>
            <a:r>
              <a:rPr lang="en-US" sz="2400" b="1" dirty="0" smtClean="0"/>
              <a:t>Go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/>
              <a:t>Вещи которые помогут бросить изучение в самом начале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/>
              <a:t>Соглашения как часть процесса разработки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C</a:t>
            </a:r>
            <a:r>
              <a:rPr lang="ru-RU" sz="2400" b="1" dirty="0" smtClean="0"/>
              <a:t>-</a:t>
            </a:r>
            <a:r>
              <a:rPr lang="ru-RU" sz="2400" b="1" dirty="0" err="1" smtClean="0"/>
              <a:t>образие</a:t>
            </a:r>
            <a:r>
              <a:rPr lang="ru-RU" sz="2400" b="1" dirty="0" smtClean="0"/>
              <a:t> </a:t>
            </a:r>
            <a:r>
              <a:rPr lang="ru-RU" sz="2400" b="1" dirty="0"/>
              <a:t>и </a:t>
            </a:r>
            <a:r>
              <a:rPr lang="ru-RU" sz="2400" b="1" dirty="0" err="1" smtClean="0"/>
              <a:t>процедурность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/>
              <a:t>Есть ли </a:t>
            </a:r>
            <a:r>
              <a:rPr lang="ru-RU" sz="2400" b="1" dirty="0" smtClean="0"/>
              <a:t>ООП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Есть обобщенное </a:t>
            </a:r>
            <a:r>
              <a:rPr lang="ru-RU" sz="2400" b="1" dirty="0" smtClean="0"/>
              <a:t>программирование</a:t>
            </a:r>
          </a:p>
          <a:p>
            <a:pPr>
              <a:lnSpc>
                <a:spcPct val="100000"/>
              </a:lnSpc>
            </a:pPr>
            <a:r>
              <a:rPr lang="ru-RU" sz="2400" b="1" dirty="0" err="1"/>
              <a:t>Многопоточность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en-US" sz="2400" b="1" dirty="0" smtClean="0"/>
              <a:t>Reflection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Нужен ли </a:t>
            </a:r>
            <a:r>
              <a:rPr lang="en-US" sz="2400" b="1" dirty="0" smtClean="0"/>
              <a:t>Go</a:t>
            </a:r>
            <a:endParaRPr lang="ru-RU" sz="24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План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316" y="1362515"/>
            <a:ext cx="2413014" cy="32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>
            <a:off x="3279145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971062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>
            <a:off x="5885672" y="3387196"/>
            <a:ext cx="1725593" cy="4704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8" idx="1"/>
          </p:cNvCxnSpPr>
          <p:nvPr/>
        </p:nvCxnSpPr>
        <p:spPr>
          <a:xfrm flipV="1">
            <a:off x="8535561" y="3403871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24" y="1150821"/>
            <a:ext cx="682465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 flipH="1">
            <a:off x="2803420" y="496479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14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38606" y="2775789"/>
            <a:ext cx="10446964" cy="1849446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Как это все конфигурировать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8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Конфигурация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9127" y="19770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Spring Cloud </a:t>
            </a:r>
            <a:r>
              <a:rPr lang="en-US" dirty="0" err="1" smtClean="0"/>
              <a:t>config</a:t>
            </a:r>
            <a:r>
              <a:rPr lang="en-US" dirty="0" smtClean="0"/>
              <a:t> server</a:t>
            </a:r>
            <a:r>
              <a:rPr lang="ru-RU" dirty="0" smtClean="0">
                <a:hlinkClick r:id="rId4"/>
              </a:rPr>
              <a:t> </a:t>
            </a:r>
            <a:r>
              <a:rPr lang="en-US" dirty="0">
                <a:hlinkClick r:id="rId5"/>
              </a:rPr>
              <a:t>https://spring.io/projects/spring-cloud-config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639127" y="3657302"/>
            <a:ext cx="780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Специализированное средство для конфигурирования распределенного приложения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63" y="4582258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39127" y="511759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Свое либо в каждом приложении отдельно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21" y="1621668"/>
            <a:ext cx="1190683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21" y="3142258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3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Теперь с конфигурацией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>
            <a:off x="3279145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971062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>
            <a:off x="5885672" y="3387196"/>
            <a:ext cx="1725593" cy="4704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8" idx="1"/>
          </p:cNvCxnSpPr>
          <p:nvPr/>
        </p:nvCxnSpPr>
        <p:spPr>
          <a:xfrm flipV="1">
            <a:off x="8535561" y="3403871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3" idx="0"/>
          </p:cNvCxnSpPr>
          <p:nvPr/>
        </p:nvCxnSpPr>
        <p:spPr>
          <a:xfrm flipH="1" flipV="1">
            <a:off x="1902692" y="2042594"/>
            <a:ext cx="900729" cy="1020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0"/>
          </p:cNvCxnSpPr>
          <p:nvPr/>
        </p:nvCxnSpPr>
        <p:spPr>
          <a:xfrm flipH="1" flipV="1">
            <a:off x="2216132" y="1837995"/>
            <a:ext cx="3221852" cy="1200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 flipH="1" flipV="1">
            <a:off x="2406526" y="1578128"/>
            <a:ext cx="5601634" cy="149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8" idx="0"/>
          </p:cNvCxnSpPr>
          <p:nvPr/>
        </p:nvCxnSpPr>
        <p:spPr>
          <a:xfrm flipH="1" flipV="1">
            <a:off x="2309092" y="1360590"/>
            <a:ext cx="8062665" cy="1683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90" y="1214485"/>
            <a:ext cx="682465" cy="720000"/>
          </a:xfrm>
          <a:prstGeom prst="rect">
            <a:avLst/>
          </a:prstGeom>
        </p:spPr>
      </p:pic>
      <p:cxnSp>
        <p:nvCxnSpPr>
          <p:cNvPr id="40" name="Straight Arrow Connector 11"/>
          <p:cNvCxnSpPr/>
          <p:nvPr/>
        </p:nvCxnSpPr>
        <p:spPr>
          <a:xfrm flipH="1">
            <a:off x="2803420" y="496479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11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>
            <a:off x="3279145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971062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>
            <a:off x="5885672" y="3387196"/>
            <a:ext cx="1725593" cy="4704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8" idx="1"/>
          </p:cNvCxnSpPr>
          <p:nvPr/>
        </p:nvCxnSpPr>
        <p:spPr>
          <a:xfrm flipV="1">
            <a:off x="8535561" y="3403871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9" y="1214485"/>
            <a:ext cx="682465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 flipH="1">
            <a:off x="2803420" y="496479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91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7006" y="2183625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Как сервисы будут друг друга находить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0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Реестр(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Service discovery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)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9127" y="19770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Spring </a:t>
            </a:r>
            <a:r>
              <a:rPr lang="en-US" dirty="0"/>
              <a:t>Cloud Netflix Eureka</a:t>
            </a:r>
            <a:r>
              <a:rPr lang="ru-RU" dirty="0" smtClean="0">
                <a:hlinkClick r:id="rId4"/>
              </a:rPr>
              <a:t> </a:t>
            </a:r>
            <a:r>
              <a:rPr lang="en-US" dirty="0">
                <a:hlinkClick r:id="rId5"/>
              </a:rPr>
              <a:t>https://spring.io/projects/spring-cloud-config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639127" y="3657302"/>
            <a:ext cx="780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Специализированное средство для реестра сервисов – </a:t>
            </a:r>
            <a:r>
              <a:rPr lang="en-US" dirty="0" smtClean="0"/>
              <a:t>Consul, Kubernet</a:t>
            </a:r>
            <a:r>
              <a:rPr lang="en-US" dirty="0"/>
              <a:t>e</a:t>
            </a:r>
            <a:r>
              <a:rPr lang="en-US" dirty="0" smtClean="0"/>
              <a:t>s </a:t>
            </a:r>
            <a:r>
              <a:rPr lang="ru-RU" dirty="0" smtClean="0"/>
              <a:t>и т.д.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05" y="4766924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39127" y="5302258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Свое либо с помощью конфигурации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3" y="1621668"/>
            <a:ext cx="1190684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3" y="3330539"/>
            <a:ext cx="1219693" cy="11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2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>
            <a:off x="3279145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971062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>
            <a:off x="5885672" y="3387196"/>
            <a:ext cx="1725593" cy="4704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8" idx="1"/>
          </p:cNvCxnSpPr>
          <p:nvPr/>
        </p:nvCxnSpPr>
        <p:spPr>
          <a:xfrm flipV="1">
            <a:off x="8535561" y="3403871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66" y="1204461"/>
            <a:ext cx="793789" cy="72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4" y="1204461"/>
            <a:ext cx="682465" cy="720000"/>
          </a:xfrm>
          <a:prstGeom prst="rect">
            <a:avLst/>
          </a:prstGeom>
        </p:spPr>
      </p:pic>
      <p:cxnSp>
        <p:nvCxnSpPr>
          <p:cNvPr id="38" name="Straight Arrow Connector 11"/>
          <p:cNvCxnSpPr/>
          <p:nvPr/>
        </p:nvCxnSpPr>
        <p:spPr>
          <a:xfrm flipH="1">
            <a:off x="2803420" y="496479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6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7006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Чего еще не хватает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5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Шлюз(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Gateway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)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9127" y="1866170"/>
            <a:ext cx="8303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Spring </a:t>
            </a:r>
            <a:r>
              <a:rPr lang="en-US" dirty="0"/>
              <a:t>Cloud Netflix </a:t>
            </a:r>
            <a:r>
              <a:rPr lang="en-US" dirty="0" err="1" smtClean="0"/>
              <a:t>Zuul</a:t>
            </a:r>
            <a:r>
              <a:rPr lang="ru-RU" dirty="0" smtClean="0">
                <a:hlinkClick r:id="rId4"/>
              </a:rPr>
              <a:t> </a:t>
            </a:r>
            <a:r>
              <a:rPr lang="en-US" dirty="0">
                <a:hlinkClick r:id="rId5"/>
              </a:rPr>
              <a:t>https://cloud.spring.io/spring-cloud-netflix/multi/multi__router_and_filter_zuul.html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639127" y="36573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Специализированный шлюз – </a:t>
            </a:r>
            <a:r>
              <a:rPr lang="en-US" dirty="0"/>
              <a:t>Ambassador, </a:t>
            </a:r>
            <a:r>
              <a:rPr lang="en-US" dirty="0" err="1"/>
              <a:t>Istio</a:t>
            </a:r>
            <a:r>
              <a:rPr lang="en-US" dirty="0"/>
              <a:t>, Nginx </a:t>
            </a:r>
            <a:r>
              <a:rPr lang="ru-RU" dirty="0" smtClean="0"/>
              <a:t>и т.д.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05" y="4766924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39126" y="5302258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Свое либо с помощью конфигурации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67" y="1630904"/>
            <a:ext cx="1190683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96" y="2701668"/>
            <a:ext cx="214342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3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1773383" y="2596349"/>
            <a:ext cx="9125527" cy="1818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ru-RU" sz="5400" b="1" dirty="0"/>
              <a:t>Что такое </a:t>
            </a:r>
            <a:r>
              <a:rPr lang="en-US" sz="5400" b="1" dirty="0"/>
              <a:t>Go</a:t>
            </a:r>
            <a:endParaRPr lang="ru-RU" sz="5400" b="1" dirty="0"/>
          </a:p>
          <a:p>
            <a:pPr marL="0" indent="0" algn="ctr">
              <a:lnSpc>
                <a:spcPct val="200000"/>
              </a:lnSpc>
              <a:buFont typeface="Wingdings 2" pitchFamily="18" charset="2"/>
              <a:buNone/>
            </a:pPr>
            <a:endParaRPr lang="ru-RU" sz="50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349" y="3168459"/>
            <a:ext cx="1455513" cy="91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6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4" y="1156453"/>
            <a:ext cx="682465" cy="720000"/>
          </a:xfrm>
          <a:prstGeom prst="rect">
            <a:avLst/>
          </a:prstGeom>
        </p:spPr>
      </p:pic>
      <p:cxnSp>
        <p:nvCxnSpPr>
          <p:cNvPr id="38" name="Straight Arrow Connector 11"/>
          <p:cNvCxnSpPr/>
          <p:nvPr/>
        </p:nvCxnSpPr>
        <p:spPr>
          <a:xfrm flipH="1">
            <a:off x="3823262" y="4950994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22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7006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Вроде все?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REST API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26327" y="1273658"/>
            <a:ext cx="8876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Swagger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swagger.io</a:t>
            </a:r>
            <a:endParaRPr lang="en-US" dirty="0" smtClean="0"/>
          </a:p>
          <a:p>
            <a:r>
              <a:rPr lang="ru-RU" dirty="0" smtClean="0"/>
              <a:t>Фреймворк и спецификация позволяющая определить </a:t>
            </a:r>
            <a:r>
              <a:rPr lang="en-US" dirty="0" smtClean="0"/>
              <a:t>REST API </a:t>
            </a:r>
            <a:r>
              <a:rPr lang="ru-RU" dirty="0" smtClean="0"/>
              <a:t>в дружественном для пользователя виде.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7161"/>
            <a:ext cx="2162477" cy="21148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400" y="2684388"/>
            <a:ext cx="9180000" cy="30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6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4" y="1222729"/>
            <a:ext cx="682465" cy="720000"/>
          </a:xfrm>
          <a:prstGeom prst="rect">
            <a:avLst/>
          </a:prstGeom>
        </p:spPr>
      </p:pic>
      <p:cxnSp>
        <p:nvCxnSpPr>
          <p:cNvPr id="40" name="Straight Arrow Connector 11"/>
          <p:cNvCxnSpPr/>
          <p:nvPr/>
        </p:nvCxnSpPr>
        <p:spPr>
          <a:xfrm flipH="1">
            <a:off x="3823262" y="4961551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67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2518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Теперь все?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5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2924" y="2248521"/>
            <a:ext cx="10646151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Что такое шаблон проектирования </a:t>
            </a:r>
            <a:r>
              <a:rPr lang="en-US" sz="5000" b="1" dirty="0" smtClean="0"/>
              <a:t>Circuit breaker</a:t>
            </a:r>
            <a:r>
              <a:rPr lang="ru-RU" sz="5000" b="1" dirty="0" smtClean="0"/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1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err="1" smtClean="0">
                <a:solidFill>
                  <a:schemeClr val="bg1"/>
                </a:solidFill>
                <a:latin typeface="+mn-lt"/>
              </a:rPr>
              <a:t>Hystrix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96873" y="137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6" y="796844"/>
            <a:ext cx="2143424" cy="21434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65045" y="1422384"/>
            <a:ext cx="540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Hystrix</a:t>
            </a:r>
            <a:r>
              <a:rPr lang="ru-RU" dirty="0"/>
              <a:t> - реализация паттерна </a:t>
            </a:r>
            <a:r>
              <a:rPr lang="ru-RU" dirty="0" err="1"/>
              <a:t>Circuit</a:t>
            </a:r>
            <a:r>
              <a:rPr lang="ru-RU" dirty="0"/>
              <a:t> </a:t>
            </a:r>
            <a:r>
              <a:rPr lang="ru-RU" dirty="0" err="1" smtClean="0"/>
              <a:t>breaker</a:t>
            </a:r>
            <a:r>
              <a:rPr lang="en-US" dirty="0" smtClean="0"/>
              <a:t> </a:t>
            </a:r>
            <a:r>
              <a:rPr lang="ru-RU" dirty="0" smtClean="0">
                <a:hlinkClick r:id="rId4"/>
              </a:rPr>
              <a:t>https</a:t>
            </a:r>
            <a:r>
              <a:rPr lang="ru-RU" dirty="0">
                <a:hlinkClick r:id="rId4"/>
              </a:rPr>
              <a:t>://</a:t>
            </a:r>
            <a:r>
              <a:rPr lang="ru-RU" dirty="0" smtClean="0">
                <a:hlinkClick r:id="rId4"/>
              </a:rPr>
              <a:t>martinfowler.com/bliki/CircuitBreaker.html</a:t>
            </a:r>
            <a:endParaRPr lang="ru-R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3481224"/>
            <a:ext cx="2610214" cy="23339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792" y="2623591"/>
            <a:ext cx="6096851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6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310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08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0" y="1247584"/>
            <a:ext cx="682465" cy="720000"/>
          </a:xfrm>
          <a:prstGeom prst="rect">
            <a:avLst/>
          </a:prstGeom>
        </p:spPr>
      </p:pic>
      <p:cxnSp>
        <p:nvCxnSpPr>
          <p:cNvPr id="40" name="Straight Arrow Connector 11"/>
          <p:cNvCxnSpPr/>
          <p:nvPr/>
        </p:nvCxnSpPr>
        <p:spPr>
          <a:xfrm flipH="1">
            <a:off x="3805366" y="4961551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60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2518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Теперь все?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2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err="1" smtClean="0">
                <a:solidFill>
                  <a:schemeClr val="bg1"/>
                </a:solidFill>
                <a:latin typeface="+mn-lt"/>
              </a:rPr>
              <a:t>Zipkin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96873" y="137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2687782" y="1422384"/>
            <a:ext cx="908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Zipkin</a:t>
            </a:r>
            <a:r>
              <a:rPr lang="ru-RU" dirty="0" smtClean="0"/>
              <a:t> –</a:t>
            </a:r>
            <a:r>
              <a:rPr lang="en-US" dirty="0" smtClean="0"/>
              <a:t> </a:t>
            </a:r>
            <a:r>
              <a:rPr lang="ru-RU" dirty="0" smtClean="0"/>
              <a:t>приложение для распределенной трассировки</a:t>
            </a:r>
            <a:r>
              <a:rPr lang="en-US" dirty="0" smtClean="0"/>
              <a:t> </a:t>
            </a:r>
            <a:r>
              <a:rPr lang="en-US" dirty="0">
                <a:hlinkClick r:id="rId3"/>
              </a:rPr>
              <a:t>https://zipkin.apache.org/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4" y="1244336"/>
            <a:ext cx="2117644" cy="12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83" y="1936191"/>
            <a:ext cx="882285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9382" y="997161"/>
            <a:ext cx="11863922" cy="572431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ru-RU" sz="3600" b="1" dirty="0" smtClean="0"/>
              <a:t>Язык программирования общего назначения</a:t>
            </a:r>
          </a:p>
          <a:p>
            <a:pPr>
              <a:lnSpc>
                <a:spcPct val="200000"/>
              </a:lnSpc>
            </a:pPr>
            <a:r>
              <a:rPr lang="ru-RU" sz="3600" b="1" dirty="0" smtClean="0"/>
              <a:t>Разработанный внутри компании </a:t>
            </a:r>
            <a:r>
              <a:rPr lang="en-US" sz="3600" b="1" dirty="0" smtClean="0"/>
              <a:t>Google</a:t>
            </a:r>
          </a:p>
          <a:p>
            <a:pPr>
              <a:lnSpc>
                <a:spcPct val="200000"/>
              </a:lnSpc>
            </a:pPr>
            <a:r>
              <a:rPr lang="ru-RU" sz="3600" b="1" dirty="0" smtClean="0"/>
              <a:t>Начало разработки: сентябрь 2007</a:t>
            </a:r>
          </a:p>
          <a:p>
            <a:pPr>
              <a:lnSpc>
                <a:spcPct val="200000"/>
              </a:lnSpc>
            </a:pPr>
            <a:r>
              <a:rPr lang="ru-RU" sz="3600" b="1" dirty="0" smtClean="0"/>
              <a:t>Релиз: 10 ноября 2009</a:t>
            </a:r>
          </a:p>
          <a:p>
            <a:pPr marL="0" indent="0">
              <a:lnSpc>
                <a:spcPct val="200000"/>
              </a:lnSpc>
              <a:buNone/>
            </a:pPr>
            <a:endParaRPr lang="ru-RU" sz="3600" b="1" dirty="0" smtClean="0"/>
          </a:p>
          <a:p>
            <a:pPr marL="0" indent="0">
              <a:lnSpc>
                <a:spcPct val="100000"/>
              </a:lnSpc>
              <a:buNone/>
            </a:pPr>
            <a:endParaRPr lang="ru-RU" sz="32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74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cxnSp>
        <p:nvCxnSpPr>
          <p:cNvPr id="40" name="Straight Arrow Connector 11"/>
          <p:cNvCxnSpPr/>
          <p:nvPr/>
        </p:nvCxnSpPr>
        <p:spPr>
          <a:xfrm flipH="1">
            <a:off x="3794558" y="496894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5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427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Забыли про </a:t>
            </a:r>
            <a:r>
              <a:rPr lang="ru-RU" sz="5000" b="1" dirty="0" err="1" smtClean="0"/>
              <a:t>лог</a:t>
            </a:r>
            <a:r>
              <a:rPr lang="ru-RU" sz="5000" b="1" dirty="0" err="1"/>
              <a:t>и</a:t>
            </a:r>
            <a:r>
              <a:rPr lang="ru-RU" sz="5000" b="1" dirty="0" smtClean="0"/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895"/>
            <a:ext cx="4633200" cy="154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01886" y="1376202"/>
            <a:ext cx="682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+ </a:t>
            </a:r>
            <a:r>
              <a:rPr lang="en-US" dirty="0" err="1" smtClean="0"/>
              <a:t>Logstash</a:t>
            </a:r>
            <a:r>
              <a:rPr lang="en-US" dirty="0" smtClean="0"/>
              <a:t> + </a:t>
            </a:r>
            <a:r>
              <a:rPr lang="en-US" dirty="0" err="1" smtClean="0"/>
              <a:t>Kibana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r>
              <a:rPr lang="en-US" dirty="0">
                <a:hlinkClick r:id="rId4"/>
              </a:rPr>
              <a:t>https://www.elastic.co/elk-stack</a:t>
            </a:r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6" y="2944191"/>
            <a:ext cx="11703017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4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cxnSp>
        <p:nvCxnSpPr>
          <p:cNvPr id="43" name="Straight Arrow Connector 11"/>
          <p:cNvCxnSpPr/>
          <p:nvPr/>
        </p:nvCxnSpPr>
        <p:spPr>
          <a:xfrm flipH="1">
            <a:off x="3811842" y="496894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427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Безопасность?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Безопасность	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12" y="1493949"/>
            <a:ext cx="1828420" cy="14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17091" y="1890783"/>
            <a:ext cx="868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JWT Token </a:t>
            </a:r>
            <a:r>
              <a:rPr lang="en-US" sz="3600" dirty="0">
                <a:hlinkClick r:id="rId4"/>
              </a:rPr>
              <a:t>https://tools.ietf.org/html/rfc7519</a:t>
            </a:r>
            <a:endParaRPr lang="ru-RU" sz="3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3" y="3844342"/>
            <a:ext cx="2133898" cy="2143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17091" y="4616080"/>
            <a:ext cx="555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OAuth2 </a:t>
            </a:r>
            <a:r>
              <a:rPr lang="en-US" sz="3600" dirty="0">
                <a:hlinkClick r:id="rId6"/>
              </a:rPr>
              <a:t>https://oauth.net/2</a:t>
            </a:r>
            <a:r>
              <a:rPr lang="en-US" sz="3600" dirty="0" smtClean="0">
                <a:hlinkClick r:id="rId6"/>
              </a:rPr>
              <a:t>/</a:t>
            </a:r>
            <a:endParaRPr lang="ru-RU" sz="3500" dirty="0"/>
          </a:p>
        </p:txBody>
      </p:sp>
    </p:spTree>
    <p:extLst>
      <p:ext uri="{BB962C8B-B14F-4D97-AF65-F5344CB8AC3E}">
        <p14:creationId xmlns:p14="http://schemas.microsoft.com/office/powerpoint/2010/main" val="12973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Безопасность	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51" y="1142236"/>
            <a:ext cx="2143424" cy="21434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29528" y="1514764"/>
            <a:ext cx="807137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500" dirty="0" smtClean="0"/>
              <a:t>Проверять можно:</a:t>
            </a:r>
          </a:p>
          <a:p>
            <a:r>
              <a:rPr lang="ru-RU" sz="3500" dirty="0" smtClean="0"/>
              <a:t>1.</a:t>
            </a:r>
            <a:r>
              <a:rPr lang="en-US" sz="3500" dirty="0" smtClean="0"/>
              <a:t> </a:t>
            </a:r>
            <a:r>
              <a:rPr lang="ru-RU" sz="3500" dirty="0" smtClean="0"/>
              <a:t>При обращении к </a:t>
            </a:r>
            <a:r>
              <a:rPr lang="en-US" sz="3500" dirty="0" smtClean="0"/>
              <a:t>Gateway</a:t>
            </a:r>
          </a:p>
          <a:p>
            <a:r>
              <a:rPr lang="en-US" sz="3500" dirty="0" smtClean="0"/>
              <a:t>2. </a:t>
            </a:r>
            <a:r>
              <a:rPr lang="ru-RU" sz="3500" dirty="0" smtClean="0"/>
              <a:t>При выполнении каждого из запросов,</a:t>
            </a:r>
          </a:p>
          <a:p>
            <a:r>
              <a:rPr lang="ru-RU" sz="3500" dirty="0" smtClean="0"/>
              <a:t>включая запросы между сервисами</a:t>
            </a:r>
            <a:endParaRPr lang="ru-RU" sz="3500" dirty="0"/>
          </a:p>
        </p:txBody>
      </p:sp>
    </p:spTree>
    <p:extLst>
      <p:ext uri="{BB962C8B-B14F-4D97-AF65-F5344CB8AC3E}">
        <p14:creationId xmlns:p14="http://schemas.microsoft.com/office/powerpoint/2010/main" val="417688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Сервис авторизации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12" y="4704536"/>
            <a:ext cx="578683" cy="576000"/>
          </a:xfrm>
          <a:prstGeom prst="rect">
            <a:avLst/>
          </a:prstGeom>
        </p:spPr>
      </p:pic>
      <p:pic>
        <p:nvPicPr>
          <p:cNvPr id="43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93" y="3530265"/>
            <a:ext cx="578683" cy="576000"/>
          </a:xfrm>
          <a:prstGeom prst="rect">
            <a:avLst/>
          </a:prstGeom>
        </p:spPr>
      </p:pic>
      <p:cxnSp>
        <p:nvCxnSpPr>
          <p:cNvPr id="44" name="Straight Arrow Connector 11"/>
          <p:cNvCxnSpPr/>
          <p:nvPr/>
        </p:nvCxnSpPr>
        <p:spPr>
          <a:xfrm flipH="1">
            <a:off x="3819416" y="496894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03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427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Еще одна мелочь?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5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UI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62729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49283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39889" y="4089495"/>
            <a:ext cx="3381698" cy="156006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37018" y="3403871"/>
            <a:ext cx="646543" cy="119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377861" y="5649557"/>
            <a:ext cx="3126420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826295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77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67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42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96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41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3814623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73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12" y="4704536"/>
            <a:ext cx="578683" cy="576000"/>
          </a:xfrm>
          <a:prstGeom prst="rect">
            <a:avLst/>
          </a:prstGeom>
        </p:spPr>
      </p:pic>
      <p:pic>
        <p:nvPicPr>
          <p:cNvPr id="43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72" y="3530265"/>
            <a:ext cx="578683" cy="5760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26" y="3068783"/>
            <a:ext cx="758571" cy="720000"/>
          </a:xfrm>
          <a:prstGeom prst="rect">
            <a:avLst/>
          </a:prstGeom>
        </p:spPr>
      </p:pic>
      <p:cxnSp>
        <p:nvCxnSpPr>
          <p:cNvPr id="47" name="Straight Arrow Connector 9"/>
          <p:cNvCxnSpPr/>
          <p:nvPr/>
        </p:nvCxnSpPr>
        <p:spPr>
          <a:xfrm flipV="1">
            <a:off x="903773" y="3423160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1"/>
          <p:cNvCxnSpPr/>
          <p:nvPr/>
        </p:nvCxnSpPr>
        <p:spPr>
          <a:xfrm flipH="1">
            <a:off x="4746560" y="496894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41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72094" y="3184515"/>
            <a:ext cx="9966959" cy="1416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5000" b="1" dirty="0" smtClean="0"/>
              <a:t>Компилируемый в машинный код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1083207"/>
            <a:ext cx="1670379" cy="141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53854" y="2476277"/>
            <a:ext cx="7084291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7000" b="1" dirty="0" smtClean="0"/>
              <a:t>Публикация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Часть 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III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737460"/>
            <a:ext cx="2587721" cy="248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4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Публикация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62729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49283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39889" y="4089495"/>
            <a:ext cx="3381698" cy="156006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37018" y="3403871"/>
            <a:ext cx="646543" cy="119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377861" y="5649557"/>
            <a:ext cx="3126420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826295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77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67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42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96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41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3814623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73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12" y="4704536"/>
            <a:ext cx="578683" cy="576000"/>
          </a:xfrm>
          <a:prstGeom prst="rect">
            <a:avLst/>
          </a:prstGeom>
        </p:spPr>
      </p:pic>
      <p:pic>
        <p:nvPicPr>
          <p:cNvPr id="43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72" y="3530265"/>
            <a:ext cx="578683" cy="5760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26" y="3068783"/>
            <a:ext cx="758571" cy="720000"/>
          </a:xfrm>
          <a:prstGeom prst="rect">
            <a:avLst/>
          </a:prstGeom>
        </p:spPr>
      </p:pic>
      <p:cxnSp>
        <p:nvCxnSpPr>
          <p:cNvPr id="47" name="Straight Arrow Connector 9"/>
          <p:cNvCxnSpPr/>
          <p:nvPr/>
        </p:nvCxnSpPr>
        <p:spPr>
          <a:xfrm flipV="1">
            <a:off x="903773" y="3423160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" y="893370"/>
            <a:ext cx="679119" cy="504000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537" y="893370"/>
            <a:ext cx="679119" cy="504000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462" y="912649"/>
            <a:ext cx="679119" cy="504000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763" y="903792"/>
            <a:ext cx="679119" cy="504000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58" y="903792"/>
            <a:ext cx="679119" cy="504000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72" y="903792"/>
            <a:ext cx="679119" cy="504000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25" y="2817517"/>
            <a:ext cx="679119" cy="504000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09" y="2817517"/>
            <a:ext cx="679119" cy="504000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73" y="2772572"/>
            <a:ext cx="679119" cy="504000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488" y="2769707"/>
            <a:ext cx="679119" cy="504000"/>
          </a:xfrm>
          <a:prstGeom prst="rect">
            <a:avLst/>
          </a:prstGeom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844" y="2733495"/>
            <a:ext cx="679119" cy="504000"/>
          </a:xfrm>
          <a:prstGeom prst="rect">
            <a:avLst/>
          </a:prstGeom>
        </p:spPr>
      </p:pic>
      <p:pic>
        <p:nvPicPr>
          <p:cNvPr id="60" name="Рисунок 5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765" y="2770859"/>
            <a:ext cx="679119" cy="504000"/>
          </a:xfrm>
          <a:prstGeom prst="rect">
            <a:avLst/>
          </a:prstGeom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04" y="4024411"/>
            <a:ext cx="679119" cy="504000"/>
          </a:xfrm>
          <a:prstGeom prst="rect">
            <a:avLst/>
          </a:prstGeom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561" y="4035358"/>
            <a:ext cx="679119" cy="504000"/>
          </a:xfrm>
          <a:prstGeom prst="rect">
            <a:avLst/>
          </a:prstGeom>
        </p:spPr>
      </p:pic>
      <p:pic>
        <p:nvPicPr>
          <p:cNvPr id="63" name="Рисунок 6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673" y="5055772"/>
            <a:ext cx="679119" cy="504000"/>
          </a:xfrm>
          <a:prstGeom prst="rect">
            <a:avLst/>
          </a:prstGeom>
        </p:spPr>
      </p:pic>
      <p:pic>
        <p:nvPicPr>
          <p:cNvPr id="64" name="Рисунок 6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87" y="5069450"/>
            <a:ext cx="679119" cy="504000"/>
          </a:xfrm>
          <a:prstGeom prst="rect">
            <a:avLst/>
          </a:prstGeom>
        </p:spPr>
      </p:pic>
      <p:cxnSp>
        <p:nvCxnSpPr>
          <p:cNvPr id="65" name="Straight Arrow Connector 11"/>
          <p:cNvCxnSpPr/>
          <p:nvPr/>
        </p:nvCxnSpPr>
        <p:spPr>
          <a:xfrm flipH="1">
            <a:off x="4761224" y="4966167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Рисунок 5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767" y="907186"/>
            <a:ext cx="679119" cy="504000"/>
          </a:xfrm>
          <a:prstGeom prst="rect">
            <a:avLst/>
          </a:prstGeom>
        </p:spPr>
      </p:pic>
      <p:pic>
        <p:nvPicPr>
          <p:cNvPr id="67" name="Рисунок 5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462" y="917082"/>
            <a:ext cx="679119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4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Часть 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IV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9" y="728223"/>
            <a:ext cx="2587721" cy="2486031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1533236" y="2476276"/>
            <a:ext cx="9125527" cy="1818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7000" b="1" dirty="0"/>
              <a:t>Spring Cloud</a:t>
            </a:r>
            <a:endParaRPr lang="ru-RU" sz="7000" b="1" dirty="0" smtClean="0"/>
          </a:p>
        </p:txBody>
      </p:sp>
    </p:spTree>
    <p:extLst>
      <p:ext uri="{BB962C8B-B14F-4D97-AF65-F5344CB8AC3E}">
        <p14:creationId xmlns:p14="http://schemas.microsoft.com/office/powerpoint/2010/main" val="118002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.equals()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63</a:t>
            </a:fld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415" y="934305"/>
            <a:ext cx="2817954" cy="255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28" y="2424632"/>
            <a:ext cx="2880000" cy="28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1841" y="2662822"/>
            <a:ext cx="210185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0" b="1" dirty="0" smtClean="0"/>
              <a:t>==</a:t>
            </a:r>
            <a:endParaRPr lang="ru-RU" sz="15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906047" y="4269717"/>
            <a:ext cx="190468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 smtClean="0">
                <a:solidFill>
                  <a:schemeClr val="accent4">
                    <a:lumMod val="75000"/>
                  </a:schemeClr>
                </a:solidFill>
              </a:rPr>
              <a:t>@</a:t>
            </a:r>
            <a:endParaRPr lang="ru-RU" sz="15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45655" y="3048821"/>
            <a:ext cx="8226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 smtClean="0"/>
              <a:t>+</a:t>
            </a:r>
            <a:endParaRPr lang="ru-RU" sz="10000" dirty="0"/>
          </a:p>
        </p:txBody>
      </p:sp>
    </p:spTree>
    <p:extLst>
      <p:ext uri="{BB962C8B-B14F-4D97-AF65-F5344CB8AC3E}">
        <p14:creationId xmlns:p14="http://schemas.microsoft.com/office/powerpoint/2010/main" val="10745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11984" y="997161"/>
            <a:ext cx="10082966" cy="763702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1" dirty="0"/>
              <a:t>Eureka </a:t>
            </a:r>
            <a:r>
              <a:rPr lang="en-US" sz="2400" b="1" dirty="0" smtClean="0"/>
              <a:t>- Service Discovery</a:t>
            </a:r>
            <a:endParaRPr lang="ru-RU" sz="2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Netflix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1" y="1138474"/>
            <a:ext cx="793789" cy="72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17" y="1790606"/>
            <a:ext cx="8782765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6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7493" y="1187921"/>
            <a:ext cx="10215737" cy="942810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1" dirty="0" err="1"/>
              <a:t>Hystrix</a:t>
            </a:r>
            <a:r>
              <a:rPr lang="en-US" sz="2400" b="1" dirty="0"/>
              <a:t> </a:t>
            </a:r>
            <a:r>
              <a:rPr lang="en-US" sz="2400" b="1" dirty="0" smtClean="0"/>
              <a:t> - Circuit Breaker Client and Dashboard</a:t>
            </a:r>
            <a:endParaRPr lang="en-US" sz="11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Netflix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76" y="1119326"/>
            <a:ext cx="1207837" cy="10800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47" y="1936191"/>
            <a:ext cx="882285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25485" y="997161"/>
            <a:ext cx="10450611" cy="688287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1" dirty="0" smtClean="0"/>
              <a:t>Feign – </a:t>
            </a:r>
            <a:r>
              <a:rPr lang="ru-RU" sz="2400" b="1" dirty="0" smtClean="0"/>
              <a:t>декларативный </a:t>
            </a:r>
            <a:r>
              <a:rPr lang="en-US" sz="2400" b="1" dirty="0" smtClean="0"/>
              <a:t>REST</a:t>
            </a:r>
            <a:r>
              <a:rPr lang="ru-RU" sz="2400" b="1" dirty="0" smtClean="0"/>
              <a:t>(и не только) клиент</a:t>
            </a:r>
            <a:endParaRPr lang="en-US" sz="24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Netflix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8" y="1121164"/>
            <a:ext cx="793789" cy="72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85" y="2011848"/>
            <a:ext cx="10361624" cy="38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4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00900" y="959452"/>
            <a:ext cx="10130100" cy="5296739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1" dirty="0"/>
              <a:t>Spring </a:t>
            </a:r>
            <a:r>
              <a:rPr lang="en-US" sz="2400" b="1" dirty="0" smtClean="0"/>
              <a:t>cloud:</a:t>
            </a:r>
            <a:endParaRPr lang="en-US" sz="2400" b="1" dirty="0" smtClean="0">
              <a:hlinkClick r:id="rId2"/>
            </a:endParaRPr>
          </a:p>
          <a:p>
            <a:pPr>
              <a:lnSpc>
                <a:spcPct val="200000"/>
              </a:lnSpc>
            </a:pPr>
            <a:r>
              <a:rPr lang="en-US" sz="2400" b="1" dirty="0" smtClean="0">
                <a:hlinkClick r:id="rId2"/>
              </a:rPr>
              <a:t>https</a:t>
            </a:r>
            <a:r>
              <a:rPr lang="en-US" sz="2400" b="1" dirty="0">
                <a:hlinkClick r:id="rId2"/>
              </a:rPr>
              <a:t>://</a:t>
            </a:r>
            <a:r>
              <a:rPr lang="en-US" sz="2400" b="1" dirty="0" smtClean="0">
                <a:hlinkClick r:id="rId2"/>
              </a:rPr>
              <a:t>cloud.spring.io</a:t>
            </a:r>
            <a:endParaRPr lang="en-US" sz="2400" b="1" dirty="0" smtClean="0"/>
          </a:p>
          <a:p>
            <a:pPr>
              <a:lnSpc>
                <a:spcPct val="200000"/>
              </a:lnSpc>
            </a:pPr>
            <a:r>
              <a:rPr lang="en-US" sz="2400" b="1" dirty="0" smtClean="0">
                <a:hlinkClick r:id="rId3"/>
              </a:rPr>
              <a:t>https://cloud.spring.io/spring-cloud-netflix/single/spring-cloud-netflix.html</a:t>
            </a:r>
            <a:endParaRPr lang="en-US" sz="2400" b="1" dirty="0" smtClean="0"/>
          </a:p>
          <a:p>
            <a:pPr>
              <a:lnSpc>
                <a:spcPct val="200000"/>
              </a:lnSpc>
            </a:pPr>
            <a:r>
              <a:rPr lang="en-US" sz="2400" b="1" dirty="0">
                <a:hlinkClick r:id="rId4"/>
              </a:rPr>
              <a:t>https://</a:t>
            </a:r>
            <a:r>
              <a:rPr lang="en-US" sz="2400" b="1" dirty="0" smtClean="0">
                <a:hlinkClick r:id="rId4"/>
              </a:rPr>
              <a:t>github.com/Netflix</a:t>
            </a:r>
            <a:endParaRPr lang="en-US" sz="2400" b="1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ru-RU" sz="2400" b="1" dirty="0"/>
              <a:t>Хорошая книга, а</a:t>
            </a:r>
            <a:r>
              <a:rPr lang="ru-RU" sz="2400" b="1" dirty="0" smtClean="0"/>
              <a:t>втор </a:t>
            </a:r>
            <a:r>
              <a:rPr lang="ru-RU" sz="2400" b="1" dirty="0" err="1"/>
              <a:t>Джош</a:t>
            </a:r>
            <a:r>
              <a:rPr lang="ru-RU" sz="2400" b="1" dirty="0"/>
              <a:t> </a:t>
            </a:r>
            <a:r>
              <a:rPr lang="ru-RU" sz="2400" b="1" dirty="0" smtClean="0"/>
              <a:t>Лонг(кто это?):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b="1" dirty="0" smtClean="0">
                <a:hlinkClick r:id="rId5"/>
              </a:rPr>
              <a:t>Java </a:t>
            </a:r>
            <a:r>
              <a:rPr lang="ru-RU" sz="2400" b="1" dirty="0" smtClean="0">
                <a:hlinkClick r:id="rId5"/>
              </a:rPr>
              <a:t>в облаке</a:t>
            </a:r>
            <a:endParaRPr lang="ru-RU" sz="2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Ссылки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2" y="1201118"/>
            <a:ext cx="79378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8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Итоги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9" y="728223"/>
            <a:ext cx="2587721" cy="2486031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1533236" y="2476276"/>
            <a:ext cx="9125527" cy="1818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ru-RU" sz="7000" b="1" dirty="0" smtClean="0"/>
              <a:t>Итоги</a:t>
            </a:r>
          </a:p>
        </p:txBody>
      </p:sp>
    </p:spTree>
    <p:extLst>
      <p:ext uri="{BB962C8B-B14F-4D97-AF65-F5344CB8AC3E}">
        <p14:creationId xmlns:p14="http://schemas.microsoft.com/office/powerpoint/2010/main" val="340405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Итоги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62729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49283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39889" y="4089495"/>
            <a:ext cx="3381698" cy="156006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37018" y="3403871"/>
            <a:ext cx="646543" cy="119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377861" y="5649557"/>
            <a:ext cx="3126420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826295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77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67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42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96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41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3814623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73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12" y="4704536"/>
            <a:ext cx="578683" cy="576000"/>
          </a:xfrm>
          <a:prstGeom prst="rect">
            <a:avLst/>
          </a:prstGeom>
        </p:spPr>
      </p:pic>
      <p:pic>
        <p:nvPicPr>
          <p:cNvPr id="43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72" y="3530265"/>
            <a:ext cx="578683" cy="5760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26" y="3068783"/>
            <a:ext cx="758571" cy="720000"/>
          </a:xfrm>
          <a:prstGeom prst="rect">
            <a:avLst/>
          </a:prstGeom>
        </p:spPr>
      </p:pic>
      <p:cxnSp>
        <p:nvCxnSpPr>
          <p:cNvPr id="47" name="Straight Arrow Connector 9"/>
          <p:cNvCxnSpPr/>
          <p:nvPr/>
        </p:nvCxnSpPr>
        <p:spPr>
          <a:xfrm flipV="1">
            <a:off x="903773" y="3423160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1"/>
          <p:cNvCxnSpPr/>
          <p:nvPr/>
        </p:nvCxnSpPr>
        <p:spPr>
          <a:xfrm flipH="1">
            <a:off x="4771051" y="4961551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23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Go vs ….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69" y="2854853"/>
            <a:ext cx="4697123" cy="1743918"/>
          </a:xfrm>
          <a:prstGeom prst="rect">
            <a:avLst/>
          </a:prstGeom>
        </p:spPr>
      </p:pic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5983961" y="3124509"/>
            <a:ext cx="1321724" cy="120460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6600" b="1" dirty="0" smtClean="0"/>
              <a:t>VS</a:t>
            </a:r>
            <a:endParaRPr lang="ru-RU" sz="66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919" y="1022100"/>
            <a:ext cx="1398792" cy="13762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706" y="2671208"/>
            <a:ext cx="1683219" cy="1683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685" y="4690214"/>
            <a:ext cx="3925260" cy="17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6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Итоги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70</a:t>
            </a:fld>
            <a:endParaRPr lang="en-US" b="1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53883" y="906268"/>
            <a:ext cx="12054994" cy="709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ru-RU" sz="3200" dirty="0"/>
              <a:t>Для </a:t>
            </a:r>
            <a:r>
              <a:rPr lang="ru-RU" sz="3200" dirty="0" smtClean="0"/>
              <a:t>восьми приложений(сервисов</a:t>
            </a:r>
            <a:r>
              <a:rPr lang="ru-RU" sz="3200" dirty="0"/>
              <a:t>), нам понадобилось:</a:t>
            </a:r>
          </a:p>
          <a:p>
            <a:pPr marL="0" indent="0">
              <a:lnSpc>
                <a:spcPct val="200000"/>
              </a:lnSpc>
              <a:buNone/>
            </a:pPr>
            <a:endParaRPr lang="ru-RU" sz="32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95341" y="2042305"/>
            <a:ext cx="102390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Три служебных </a:t>
            </a:r>
            <a:r>
              <a:rPr lang="en-US" sz="3200" dirty="0" smtClean="0"/>
              <a:t>Spring boot </a:t>
            </a:r>
            <a:r>
              <a:rPr lang="ru-RU" sz="3200" dirty="0" smtClean="0"/>
              <a:t>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Восемь баз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Один сервер очередей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Три приложения для </a:t>
            </a:r>
            <a:r>
              <a:rPr lang="ru-RU" sz="3200" dirty="0" err="1" smtClean="0"/>
              <a:t>журналирования</a:t>
            </a: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Одно приложение </a:t>
            </a:r>
            <a:r>
              <a:rPr lang="en-US" sz="3200" dirty="0" smtClean="0"/>
              <a:t>UI</a:t>
            </a:r>
            <a:endParaRPr lang="ru-RU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1" y="2172270"/>
            <a:ext cx="396895" cy="3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6" y="2172270"/>
            <a:ext cx="396895" cy="3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51" y="2172270"/>
            <a:ext cx="396895" cy="3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1" y="3143705"/>
            <a:ext cx="360000" cy="3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7761" y="3143705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Х8</a:t>
            </a:r>
            <a:endParaRPr lang="ru-RU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3" y="4064081"/>
            <a:ext cx="341233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3" y="5034950"/>
            <a:ext cx="402612" cy="3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68" y="5034950"/>
            <a:ext cx="605041" cy="3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2" y="5515241"/>
            <a:ext cx="1080000" cy="360000"/>
          </a:xfrm>
          <a:prstGeom prst="rect">
            <a:avLst/>
          </a:prstGeom>
        </p:spPr>
      </p:pic>
      <p:pic>
        <p:nvPicPr>
          <p:cNvPr id="17" name="Рисунок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1" y="6066285"/>
            <a:ext cx="37928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1899" y="2630907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6600" b="1" dirty="0" smtClean="0"/>
              <a:t>Почему </a:t>
            </a:r>
            <a:r>
              <a:rPr lang="en-US" sz="6600" b="1" dirty="0" smtClean="0"/>
              <a:t>ZOO</a:t>
            </a:r>
            <a:r>
              <a:rPr lang="ru-RU" sz="6600" b="1" dirty="0" smtClean="0"/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757"/>
            <a:ext cx="12192000" cy="29900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00407" y="3053040"/>
            <a:ext cx="7654637" cy="72544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Задавайте ваши вопросы</a:t>
            </a:r>
            <a:endParaRPr lang="ru-RU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97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757"/>
            <a:ext cx="12192000" cy="29900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00408" y="3053040"/>
            <a:ext cx="6991184" cy="72544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Спасибо за внимание!</a:t>
            </a:r>
            <a:endParaRPr lang="ru-RU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28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Go vs ….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137006" y="1022100"/>
            <a:ext cx="11897339" cy="523409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3600" b="1" dirty="0" smtClean="0"/>
              <a:t>В первую очередь, нужно говорить и минусах </a:t>
            </a:r>
            <a:r>
              <a:rPr lang="en-US" sz="3600" b="1" dirty="0" err="1" smtClean="0"/>
              <a:t>Kotlin</a:t>
            </a:r>
            <a:r>
              <a:rPr lang="en-US" sz="3600" b="1" dirty="0" smtClean="0"/>
              <a:t> native, Scala native </a:t>
            </a:r>
            <a:r>
              <a:rPr lang="ru-RU" sz="3600" b="1" dirty="0" smtClean="0"/>
              <a:t>и </a:t>
            </a:r>
            <a:r>
              <a:rPr lang="en-US" sz="3600" b="1" dirty="0" err="1" smtClean="0"/>
              <a:t>GraalVm</a:t>
            </a:r>
            <a:r>
              <a:rPr lang="ru-RU" sz="3600" b="1" dirty="0" smtClean="0"/>
              <a:t>. Главный – </a:t>
            </a:r>
            <a:r>
              <a:rPr lang="ru-RU" sz="3600" b="1" dirty="0" err="1" smtClean="0"/>
              <a:t>недозрелость</a:t>
            </a:r>
            <a:r>
              <a:rPr lang="ru-RU" sz="3600" b="1" dirty="0" smtClean="0"/>
              <a:t>, т.к. необходимость выглядит на столько же надуманной как компиляция в </a:t>
            </a:r>
            <a:r>
              <a:rPr lang="en-US" sz="3600" b="1" dirty="0" smtClean="0"/>
              <a:t>JS.</a:t>
            </a:r>
            <a:endParaRPr lang="ru-RU" sz="36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3600" b="1" dirty="0" smtClean="0"/>
              <a:t>Go </a:t>
            </a:r>
            <a:r>
              <a:rPr lang="ru-RU" sz="3600" b="1" dirty="0" smtClean="0"/>
              <a:t>изначально проектировался для </a:t>
            </a:r>
            <a:r>
              <a:rPr lang="en-US" sz="3600" b="1" dirty="0" smtClean="0"/>
              <a:t>single binary</a:t>
            </a:r>
            <a:endParaRPr lang="ru-RU" sz="3600" b="1" dirty="0" smtClean="0"/>
          </a:p>
          <a:p>
            <a:pPr>
              <a:lnSpc>
                <a:spcPct val="100000"/>
              </a:lnSpc>
            </a:pPr>
            <a:r>
              <a:rPr lang="ru-RU" sz="3600" b="1" dirty="0" smtClean="0"/>
              <a:t>Другой подход к исполнению</a:t>
            </a:r>
          </a:p>
          <a:p>
            <a:pPr>
              <a:lnSpc>
                <a:spcPct val="100000"/>
              </a:lnSpc>
            </a:pPr>
            <a:r>
              <a:rPr lang="ru-RU" sz="3600" b="1" dirty="0" smtClean="0"/>
              <a:t>Другой подход к разделению кода</a:t>
            </a:r>
          </a:p>
          <a:p>
            <a:pPr marL="0" indent="0">
              <a:lnSpc>
                <a:spcPct val="100000"/>
              </a:lnSpc>
              <a:buNone/>
            </a:pPr>
            <a:endParaRPr lang="ru-RU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409943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70393" y="2691772"/>
            <a:ext cx="6569523" cy="1869809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Есть сборщик мусора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5" y="2193788"/>
            <a:ext cx="3433156" cy="31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0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2907</TotalTime>
  <Words>761</Words>
  <Application>Microsoft Office PowerPoint</Application>
  <PresentationFormat>Widescreen</PresentationFormat>
  <Paragraphs>251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Calibri Light</vt:lpstr>
      <vt:lpstr>Wingdings 2</vt:lpstr>
      <vt:lpstr>HDOfficeLightV0</vt:lpstr>
      <vt:lpstr>1_HDOfficeLightV0</vt:lpstr>
      <vt:lpstr>Go, principle of greatest astonishment</vt:lpstr>
      <vt:lpstr>PowerPoint Presentation</vt:lpstr>
      <vt:lpstr>План</vt:lpstr>
      <vt:lpstr> </vt:lpstr>
      <vt:lpstr>Что такое Go</vt:lpstr>
      <vt:lpstr>Что такое Go</vt:lpstr>
      <vt:lpstr>Go vs ….</vt:lpstr>
      <vt:lpstr>Go vs ….</vt:lpstr>
      <vt:lpstr>Что такое Go</vt:lpstr>
      <vt:lpstr>Что такое Go</vt:lpstr>
      <vt:lpstr>Что такое Go</vt:lpstr>
      <vt:lpstr>Что такое Go</vt:lpstr>
      <vt:lpstr>Чего нет</vt:lpstr>
      <vt:lpstr> </vt:lpstr>
      <vt:lpstr>Требования</vt:lpstr>
      <vt:lpstr>Вопрос</vt:lpstr>
      <vt:lpstr>Процессы</vt:lpstr>
      <vt:lpstr>Представим в виде сервисов</vt:lpstr>
      <vt:lpstr>Вопрос</vt:lpstr>
      <vt:lpstr>Представим в виде сервисов</vt:lpstr>
      <vt:lpstr>Вопрос</vt:lpstr>
      <vt:lpstr>Детализируем требования</vt:lpstr>
      <vt:lpstr>Вопрос</vt:lpstr>
      <vt:lpstr>Представим в виде сервисов</vt:lpstr>
      <vt:lpstr>The Blue and the Gray </vt:lpstr>
      <vt:lpstr>Вопрос</vt:lpstr>
      <vt:lpstr>Синхронное</vt:lpstr>
      <vt:lpstr>Асинхронное</vt:lpstr>
      <vt:lpstr>Плюс сервер асинхронных сообщений</vt:lpstr>
      <vt:lpstr>Всего приложений</vt:lpstr>
      <vt:lpstr>Вопрос</vt:lpstr>
      <vt:lpstr>Конфигурация</vt:lpstr>
      <vt:lpstr>Теперь с конфигурацией</vt:lpstr>
      <vt:lpstr>Всего приложений</vt:lpstr>
      <vt:lpstr>Вопрос</vt:lpstr>
      <vt:lpstr>Реестр(Service discovery)</vt:lpstr>
      <vt:lpstr>Всего приложений</vt:lpstr>
      <vt:lpstr>Вопрос</vt:lpstr>
      <vt:lpstr>Шлюз(Gateway)</vt:lpstr>
      <vt:lpstr>Всего приложений</vt:lpstr>
      <vt:lpstr>Вопрос</vt:lpstr>
      <vt:lpstr>REST API</vt:lpstr>
      <vt:lpstr>Всего приложений</vt:lpstr>
      <vt:lpstr>Вопрос</vt:lpstr>
      <vt:lpstr>Вопрос</vt:lpstr>
      <vt:lpstr>Hystrix</vt:lpstr>
      <vt:lpstr>Всего приложений</vt:lpstr>
      <vt:lpstr>Вопрос</vt:lpstr>
      <vt:lpstr>Zipkin</vt:lpstr>
      <vt:lpstr>Всего приложений</vt:lpstr>
      <vt:lpstr>Вопрос</vt:lpstr>
      <vt:lpstr>Вопрос</vt:lpstr>
      <vt:lpstr>Всего приложений</vt:lpstr>
      <vt:lpstr>Вопрос</vt:lpstr>
      <vt:lpstr>Безопасность </vt:lpstr>
      <vt:lpstr>Безопасность </vt:lpstr>
      <vt:lpstr>Сервис авторизации</vt:lpstr>
      <vt:lpstr>Вопрос</vt:lpstr>
      <vt:lpstr>UI</vt:lpstr>
      <vt:lpstr>Часть III</vt:lpstr>
      <vt:lpstr>Публикация</vt:lpstr>
      <vt:lpstr>Часть IV</vt:lpstr>
      <vt:lpstr>.equals()</vt:lpstr>
      <vt:lpstr>Netflix</vt:lpstr>
      <vt:lpstr>Netflix</vt:lpstr>
      <vt:lpstr>Netflix</vt:lpstr>
      <vt:lpstr>Ссылки</vt:lpstr>
      <vt:lpstr>Итоги</vt:lpstr>
      <vt:lpstr>Итоги</vt:lpstr>
      <vt:lpstr>Итоги</vt:lpstr>
      <vt:lpstr>Вопрос</vt:lpstr>
      <vt:lpstr>Задавайте ваши вопросы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Browser extension плюс Native messaging</dc:title>
  <dc:creator>Gumenyuk Aleksey</dc:creator>
  <cp:lastModifiedBy>Gumenyuk Aleksey</cp:lastModifiedBy>
  <cp:revision>1264</cp:revision>
  <dcterms:created xsi:type="dcterms:W3CDTF">2017-11-06T09:14:43Z</dcterms:created>
  <dcterms:modified xsi:type="dcterms:W3CDTF">2020-03-04T08:00:13Z</dcterms:modified>
</cp:coreProperties>
</file>